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7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57" r:id="rId2"/>
    <p:sldId id="351" r:id="rId3"/>
    <p:sldId id="352" r:id="rId4"/>
    <p:sldId id="353" r:id="rId5"/>
    <p:sldId id="354" r:id="rId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1" autoAdjust="0"/>
    <p:restoredTop sz="93248" autoAdjust="0"/>
  </p:normalViewPr>
  <p:slideViewPr>
    <p:cSldViewPr snapToGrid="0">
      <p:cViewPr varScale="1">
        <p:scale>
          <a:sx n="68" d="100"/>
          <a:sy n="68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3452ED-1AF1-2365-1AC8-E9EF014132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0EE1F9-FBF1-C78E-76C8-4A6F8A71A6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E4B9D-938E-4E55-BCB2-41D36B9A8E84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18CF26-2379-9D13-7C1A-71D4563917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2E5187-3E4E-9461-20DC-91893DCFB7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7AE7A-7E3E-4738-AFB9-7991B64463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28844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D48D5-1B43-4D18-82B2-B3A66EF1062D}" type="datetimeFigureOut">
              <a:rPr lang="en-IN" smtClean="0"/>
              <a:t>20-01-2026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3098D-EA97-4A70-9912-3FE9AFDFE5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2120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0516-A53A-41EE-80E6-B580BD31157B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66DFE-B3D3-41B4-84E8-FE020EB03002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C9B21-6A5C-4A68-A38B-0CB792B0F6CA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D6843-6606-49D3-AA90-1B5BCD066B6D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D5C3-7173-4B3A-93CA-1DBE2F5C5A8F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CA17A-95EA-4C6C-B700-DE9C33D14526}" type="datetime1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A994-3A0A-4DB5-B643-B5414C80F9A0}" type="datetime1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8904-33EE-4E54-BD9A-4A30ABB70471}" type="datetime1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7AEFC-38EE-464F-AD20-CC0CE9D4750F}" type="datetime1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AD99B-684A-433C-B9B9-675DC3A623C0}" type="datetime1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BF625-6AE1-4092-A7C6-028362F92B3B}" type="datetime1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AAC99-6033-4E9A-95E8-45215E38A3F0}" type="datetime1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smd.kku.ac.th/web/files/JCR/JCR-2024%20(for%202025).xlsx" TargetMode="External"/><Relationship Id="rId2" Type="http://schemas.openxmlformats.org/officeDocument/2006/relationships/hyperlink" Target="https://mjl.clarivate.com/hom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jl.clarivate.com/search-result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E59A02-3172-C71C-F076-2AFCFCF99FC5}"/>
              </a:ext>
            </a:extLst>
          </p:cNvPr>
          <p:cNvSpPr txBox="1"/>
          <p:nvPr/>
        </p:nvSpPr>
        <p:spPr>
          <a:xfrm>
            <a:off x="232199" y="3509506"/>
            <a:ext cx="12013424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tabLst>
                <a:tab pos="2270760" algn="l"/>
              </a:tabLst>
            </a:pPr>
            <a:r>
              <a:rPr lang="en-IN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Scopus Profile Link with ID: </a:t>
            </a:r>
          </a:p>
          <a:p>
            <a:pPr>
              <a:spcAft>
                <a:spcPts val="600"/>
              </a:spcAft>
              <a:tabLst>
                <a:tab pos="2270760" algn="l"/>
              </a:tabLst>
            </a:pPr>
            <a:r>
              <a:rPr lang="en-IN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Scopus Citations:        </a:t>
            </a:r>
          </a:p>
          <a:p>
            <a:pPr>
              <a:spcAft>
                <a:spcPts val="600"/>
              </a:spcAft>
              <a:tabLst>
                <a:tab pos="2270760" algn="l"/>
              </a:tabLst>
            </a:pPr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en-IN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Documents in Scopus </a:t>
            </a:r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Profile/ Research Publication Profile: </a:t>
            </a:r>
            <a:endParaRPr lang="en-IN" sz="1450" b="1" dirty="0"/>
          </a:p>
          <a:p>
            <a:pPr>
              <a:spcAft>
                <a:spcPts val="600"/>
              </a:spcAft>
              <a:tabLst>
                <a:tab pos="2270760" algn="l"/>
              </a:tabLst>
            </a:pPr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of Papers Published in Scopus-Indexed Journal:</a:t>
            </a:r>
          </a:p>
          <a:p>
            <a:pPr>
              <a:spcAft>
                <a:spcPts val="600"/>
              </a:spcAft>
              <a:tabLst>
                <a:tab pos="2270760" algn="l"/>
              </a:tabLst>
            </a:pPr>
            <a:r>
              <a:rPr lang="en-IN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No. of </a:t>
            </a:r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Papers in Scopus-Indexed conferences: </a:t>
            </a:r>
          </a:p>
          <a:p>
            <a:pPr>
              <a:spcAft>
                <a:spcPts val="600"/>
              </a:spcAft>
              <a:tabLst>
                <a:tab pos="2270760" algn="l"/>
              </a:tabLst>
            </a:pPr>
            <a:r>
              <a:rPr lang="en-IN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No. of </a:t>
            </a:r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Scopus Book Chapters:</a:t>
            </a:r>
          </a:p>
          <a:p>
            <a:pPr>
              <a:spcAft>
                <a:spcPts val="600"/>
              </a:spcAft>
              <a:tabLst>
                <a:tab pos="2270760" algn="l"/>
              </a:tabLst>
            </a:pPr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SCI/SCIE/SSCI Papers as per JCR Archiving at </a:t>
            </a:r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https://mjl.clarivate.com/home</a:t>
            </a:r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1450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(Don't include ESCI)</a:t>
            </a:r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fontAlgn="ctr"/>
            <a:r>
              <a:rPr lang="en-IN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</a:t>
            </a:r>
            <a:r>
              <a:rPr lang="en-IN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Q1 SCIE/SSCI/AHCI as per JCR Quartile </a:t>
            </a:r>
            <a:r>
              <a:rPr lang="en-IN" sz="1450" b="1" dirty="0">
                <a:latin typeface="Arial Rounded MT Bold" panose="020F0704030504030204" pitchFamily="34" charset="0"/>
              </a:rPr>
              <a:t>file link </a:t>
            </a:r>
            <a:r>
              <a:rPr lang="en-GB" sz="1450" b="1" u="sng" dirty="0">
                <a:latin typeface="Arial Rounded MT Bold" panose="020F0704030504030204" pitchFamily="34" charset="0"/>
                <a:hlinkClick r:id="rId3"/>
              </a:rPr>
              <a:t>JCR 2025 File for 2024 Ranks</a:t>
            </a:r>
            <a:r>
              <a:rPr lang="en-IN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fontAlgn="ctr"/>
            <a:r>
              <a:rPr lang="en-IN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papers in Top 10 percentile SCIE/SSCI/AHCI as per JCR</a:t>
            </a:r>
            <a:r>
              <a:rPr lang="en-IN" sz="1450" b="1" dirty="0">
                <a:latin typeface="Arial Rounded MT Bold" panose="020F0704030504030204" pitchFamily="34" charset="0"/>
              </a:rPr>
              <a:t> link </a:t>
            </a:r>
            <a:r>
              <a:rPr lang="en-GB" sz="1450" b="1" u="sng" dirty="0">
                <a:latin typeface="Arial Rounded MT Bold" panose="020F0704030504030204" pitchFamily="34" charset="0"/>
                <a:hlinkClick r:id="rId3"/>
              </a:rPr>
              <a:t>JCR 2025 File for 2024 Ranks</a:t>
            </a:r>
            <a:r>
              <a:rPr lang="en-IN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IN" sz="1450" b="1" dirty="0" smtClean="0"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45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en-GB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Patents Granted:                                                 </a:t>
            </a:r>
          </a:p>
          <a:p>
            <a:r>
              <a:rPr lang="en-GB" sz="145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of Patents Published: </a:t>
            </a:r>
            <a:endParaRPr lang="en-GB" sz="1450" b="1" dirty="0" smtClean="0"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450" b="1" dirty="0"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latin typeface="Arial Rounded MT Bold" panose="020F0704030504030204" pitchFamily="34" charset="0"/>
            </a:endParaRPr>
          </a:p>
          <a:p>
            <a:endParaRPr lang="en-GB" sz="1600" dirty="0" smtClean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568CF0-DD24-253F-D25D-6E4C179671B1}"/>
              </a:ext>
            </a:extLst>
          </p:cNvPr>
          <p:cNvSpPr txBox="1"/>
          <p:nvPr/>
        </p:nvSpPr>
        <p:spPr>
          <a:xfrm>
            <a:off x="232199" y="6538912"/>
            <a:ext cx="10865665" cy="307777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en-GB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of Ph.D. Scholars-  Guided:                                                       Ongoing: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4B75C3-13B0-8F29-EF7E-4ACFF578AFF6}"/>
              </a:ext>
            </a:extLst>
          </p:cNvPr>
          <p:cNvSpPr txBox="1"/>
          <p:nvPr/>
        </p:nvSpPr>
        <p:spPr>
          <a:xfrm>
            <a:off x="232199" y="569140"/>
            <a:ext cx="2205249" cy="258532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Paste Your passport Size Image Here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Google Shape;82;p16">
            <a:extLst>
              <a:ext uri="{FF2B5EF4-FFF2-40B4-BE49-F238E27FC236}">
                <a16:creationId xmlns:a16="http://schemas.microsoft.com/office/drawing/2014/main" id="{2622D706-7208-F1A4-0576-166AB3182EB9}"/>
              </a:ext>
            </a:extLst>
          </p:cNvPr>
          <p:cNvSpPr txBox="1">
            <a:spLocks/>
          </p:cNvSpPr>
          <p:nvPr/>
        </p:nvSpPr>
        <p:spPr>
          <a:xfrm>
            <a:off x="2717441" y="267542"/>
            <a:ext cx="9077313" cy="277810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US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 Name                                                      </a:t>
            </a:r>
            <a:r>
              <a:rPr lang="en-US" sz="140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</a:t>
            </a:r>
            <a:r>
              <a:rPr lang="en-IN" sz="140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Date </a:t>
            </a: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Birth: </a:t>
            </a:r>
            <a:endParaRPr lang="en-US" sz="1400" b="1" dirty="0"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US" sz="1400" b="1" dirty="0">
                <a:latin typeface="Arial Rounded MT Bold" panose="020F0704030504030204" pitchFamily="34" charset="0"/>
              </a:rPr>
              <a:t>Applying for Position:</a:t>
            </a:r>
            <a:r>
              <a:rPr lang="en-US" sz="1400" b="1" dirty="0">
                <a:solidFill>
                  <a:schemeClr val="accent2"/>
                </a:solidFill>
                <a:latin typeface="Arial Rounded MT Bold" panose="020F0704030504030204" pitchFamily="34" charset="0"/>
              </a:rPr>
              <a:t> </a:t>
            </a: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Designation: </a:t>
            </a: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Currently Working at: &lt;Write Name of the Institution&gt;</a:t>
            </a: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Permanent Address City: </a:t>
            </a: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Permanent Address State</a:t>
            </a:r>
            <a:r>
              <a:rPr lang="en-IN" sz="140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Category (Gen/OBC/SC/ST): </a:t>
            </a:r>
            <a:r>
              <a:rPr lang="en-IN" sz="140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Marital Status:</a:t>
            </a:r>
            <a:endParaRPr lang="en-IN" sz="1400" b="1" dirty="0"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IN" sz="140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LinkedIn </a:t>
            </a: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Profile Link:</a:t>
            </a: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teach Programming Language(s) : &lt;Mention Name(s)&gt; </a:t>
            </a:r>
            <a:endParaRPr lang="en-IN" sz="1400" b="1" dirty="0" smtClean="0"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IN" sz="1400" b="1" dirty="0" smtClean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Email</a:t>
            </a: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                                                    </a:t>
            </a:r>
          </a:p>
          <a:p>
            <a:pPr algn="l">
              <a:lnSpc>
                <a:spcPct val="100000"/>
              </a:lnSpc>
              <a:spcAft>
                <a:spcPts val="600"/>
              </a:spcAft>
              <a:tabLst>
                <a:tab pos="2270760" algn="l"/>
              </a:tabLst>
            </a:pPr>
            <a:r>
              <a:rPr lang="en-IN" sz="1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Mobile Number:     </a:t>
            </a:r>
            <a:endParaRPr lang="en-IN" sz="1400" b="1" dirty="0">
              <a:solidFill>
                <a:schemeClr val="accent2"/>
              </a:solidFill>
              <a:effectLst/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KIET University Logo with Accolades_Jpeg (3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4526" y="77566"/>
            <a:ext cx="2030344" cy="790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4907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E0199B-620E-9668-3E95-7B8982260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FD85E06-3414-E6EB-E55E-8A635E969A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028922"/>
              </p:ext>
            </p:extLst>
          </p:nvPr>
        </p:nvGraphicFramePr>
        <p:xfrm>
          <a:off x="63578" y="913216"/>
          <a:ext cx="12128422" cy="4139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412">
                  <a:extLst>
                    <a:ext uri="{9D8B030D-6E8A-4147-A177-3AD203B41FA5}">
                      <a16:colId xmlns:a16="http://schemas.microsoft.com/office/drawing/2014/main" val="667600871"/>
                    </a:ext>
                  </a:extLst>
                </a:gridCol>
                <a:gridCol w="4766467">
                  <a:extLst>
                    <a:ext uri="{9D8B030D-6E8A-4147-A177-3AD203B41FA5}">
                      <a16:colId xmlns:a16="http://schemas.microsoft.com/office/drawing/2014/main" val="4046055235"/>
                    </a:ext>
                  </a:extLst>
                </a:gridCol>
                <a:gridCol w="2401332">
                  <a:extLst>
                    <a:ext uri="{9D8B030D-6E8A-4147-A177-3AD203B41FA5}">
                      <a16:colId xmlns:a16="http://schemas.microsoft.com/office/drawing/2014/main" val="1185872733"/>
                    </a:ext>
                  </a:extLst>
                </a:gridCol>
                <a:gridCol w="1380618">
                  <a:extLst>
                    <a:ext uri="{9D8B030D-6E8A-4147-A177-3AD203B41FA5}">
                      <a16:colId xmlns:a16="http://schemas.microsoft.com/office/drawing/2014/main" val="1266722702"/>
                    </a:ext>
                  </a:extLst>
                </a:gridCol>
                <a:gridCol w="2434593">
                  <a:extLst>
                    <a:ext uri="{9D8B030D-6E8A-4147-A177-3AD203B41FA5}">
                      <a16:colId xmlns:a16="http://schemas.microsoft.com/office/drawing/2014/main" val="2967680066"/>
                    </a:ext>
                  </a:extLst>
                </a:gridCol>
              </a:tblGrid>
              <a:tr h="689898"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S. no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Degree &amp; Specialization (Clearly Mention EEE, ECE, Civil, CSE, Physics etc.)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University/Board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Marks (% or CGPA)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319156"/>
                  </a:ext>
                </a:extLst>
              </a:tr>
              <a:tr h="394227"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10th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975730"/>
                  </a:ext>
                </a:extLst>
              </a:tr>
              <a:tr h="394227"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en-IN" sz="1800" baseline="300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th /</a:t>
                      </a:r>
                      <a:r>
                        <a:rPr lang="en-IN" sz="1800" dirty="0" smtClean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Diploma </a:t>
                      </a:r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182064"/>
                  </a:ext>
                </a:extLst>
              </a:tr>
              <a:tr h="394227"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UG &lt;Write Name of Degree&gt;&lt;Branch&gt;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884614"/>
                  </a:ext>
                </a:extLst>
              </a:tr>
              <a:tr h="394227"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PG &lt;Write Name of Degree&gt;&lt;Branch&gt;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25749"/>
                  </a:ext>
                </a:extLst>
              </a:tr>
              <a:tr h="394227"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PhD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968717"/>
                  </a:ext>
                </a:extLst>
              </a:tr>
              <a:tr h="689898"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Post Doc 1 (Don’t Mention Remote or online PDF)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Offline (No of Months)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048996"/>
                  </a:ext>
                </a:extLst>
              </a:tr>
              <a:tr h="394227"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Post Doc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622827"/>
                  </a:ext>
                </a:extLst>
              </a:tr>
              <a:tr h="394227">
                <a:tc>
                  <a:txBody>
                    <a:bodyPr/>
                    <a:lstStyle/>
                    <a:p>
                      <a:pPr algn="l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52474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47AE2D2-6706-ED16-7A17-DE2771FDCFCB}"/>
              </a:ext>
            </a:extLst>
          </p:cNvPr>
          <p:cNvSpPr txBox="1"/>
          <p:nvPr/>
        </p:nvSpPr>
        <p:spPr>
          <a:xfrm>
            <a:off x="63578" y="6033184"/>
            <a:ext cx="10810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Add rows in between as per your requirement if you have additional Degrees at any level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Arial" panose="020B0604020202020204" pitchFamily="34" charset="0"/>
              </a:rPr>
              <a:t>*If Pursuing then write date of Joining and Expected date of Completion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568CF0-DD24-253F-D25D-6E4C179671B1}"/>
              </a:ext>
            </a:extLst>
          </p:cNvPr>
          <p:cNvSpPr txBox="1"/>
          <p:nvPr/>
        </p:nvSpPr>
        <p:spPr>
          <a:xfrm>
            <a:off x="0" y="231830"/>
            <a:ext cx="100808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Education</a:t>
            </a:r>
          </a:p>
        </p:txBody>
      </p:sp>
    </p:spTree>
    <p:extLst>
      <p:ext uri="{BB962C8B-B14F-4D97-AF65-F5344CB8AC3E}">
        <p14:creationId xmlns:p14="http://schemas.microsoft.com/office/powerpoint/2010/main" val="55201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9DF6F8-6F21-F1DA-7D0C-0D78A32B9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D97AAB2-B00C-3BA9-BD87-AEA13C880D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996831"/>
              </p:ext>
            </p:extLst>
          </p:nvPr>
        </p:nvGraphicFramePr>
        <p:xfrm>
          <a:off x="0" y="814982"/>
          <a:ext cx="12139642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257">
                  <a:extLst>
                    <a:ext uri="{9D8B030D-6E8A-4147-A177-3AD203B41FA5}">
                      <a16:colId xmlns:a16="http://schemas.microsoft.com/office/drawing/2014/main" val="667600871"/>
                    </a:ext>
                  </a:extLst>
                </a:gridCol>
                <a:gridCol w="3523045">
                  <a:extLst>
                    <a:ext uri="{9D8B030D-6E8A-4147-A177-3AD203B41FA5}">
                      <a16:colId xmlns:a16="http://schemas.microsoft.com/office/drawing/2014/main" val="4046055235"/>
                    </a:ext>
                  </a:extLst>
                </a:gridCol>
                <a:gridCol w="2617703">
                  <a:extLst>
                    <a:ext uri="{9D8B030D-6E8A-4147-A177-3AD203B41FA5}">
                      <a16:colId xmlns:a16="http://schemas.microsoft.com/office/drawing/2014/main" val="1185872733"/>
                    </a:ext>
                  </a:extLst>
                </a:gridCol>
                <a:gridCol w="1293105">
                  <a:extLst>
                    <a:ext uri="{9D8B030D-6E8A-4147-A177-3AD203B41FA5}">
                      <a16:colId xmlns:a16="http://schemas.microsoft.com/office/drawing/2014/main" val="1266722702"/>
                    </a:ext>
                  </a:extLst>
                </a:gridCol>
                <a:gridCol w="1165390">
                  <a:extLst>
                    <a:ext uri="{9D8B030D-6E8A-4147-A177-3AD203B41FA5}">
                      <a16:colId xmlns:a16="http://schemas.microsoft.com/office/drawing/2014/main" val="2356902066"/>
                    </a:ext>
                  </a:extLst>
                </a:gridCol>
                <a:gridCol w="1165390">
                  <a:extLst>
                    <a:ext uri="{9D8B030D-6E8A-4147-A177-3AD203B41FA5}">
                      <a16:colId xmlns:a16="http://schemas.microsoft.com/office/drawing/2014/main" val="4087435253"/>
                    </a:ext>
                  </a:extLst>
                </a:gridCol>
                <a:gridCol w="1441752">
                  <a:extLst>
                    <a:ext uri="{9D8B030D-6E8A-4147-A177-3AD203B41FA5}">
                      <a16:colId xmlns:a16="http://schemas.microsoft.com/office/drawing/2014/main" val="29676800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S. no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N" sz="14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Institution/Industry (Start with latest)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Designation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Start (mm/yy)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End (mm/yy)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Duration in Months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Salary Gross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solidFill>
                          <a:schemeClr val="tx1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319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975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1820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884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25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104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46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4072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097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073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N" sz="1800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7899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IN" sz="1800" b="1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IN" sz="1800" b="1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Total Experience Teaching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accent2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accent2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accent2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554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IN" sz="1800" b="1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IN" sz="1800" b="1" dirty="0">
                          <a:solidFill>
                            <a:schemeClr val="accent2"/>
                          </a:solidFill>
                          <a:latin typeface="Arial Rounded MT Bold" panose="020F0704030504030204" pitchFamily="34" charset="0"/>
                          <a:cs typeface="Arial" panose="020B0604020202020204" pitchFamily="34" charset="0"/>
                        </a:rPr>
                        <a:t>Total Experience Industry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accent2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accent2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accent2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800" dirty="0">
                        <a:solidFill>
                          <a:schemeClr val="accent2"/>
                        </a:solidFill>
                        <a:latin typeface="Arial Rounded MT Bold" panose="020F07040305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0162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4515127-A733-F848-FA1D-96F3796C4130}"/>
              </a:ext>
            </a:extLst>
          </p:cNvPr>
          <p:cNvSpPr txBox="1"/>
          <p:nvPr/>
        </p:nvSpPr>
        <p:spPr>
          <a:xfrm>
            <a:off x="47848" y="93361"/>
            <a:ext cx="80488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Experience (Don’t use  Extra Slide)</a:t>
            </a:r>
          </a:p>
        </p:txBody>
      </p:sp>
      <p:sp>
        <p:nvSpPr>
          <p:cNvPr id="5" name="Rectangle 4"/>
          <p:cNvSpPr/>
          <p:nvPr/>
        </p:nvSpPr>
        <p:spPr>
          <a:xfrm>
            <a:off x="47848" y="6173787"/>
            <a:ext cx="11085342" cy="365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Salary Expectation:</a:t>
            </a:r>
            <a:endParaRPr lang="en-US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181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98492F-EC05-800C-7B66-EC8D059E2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58BCCE-A906-9B03-2B65-759E0886056D}"/>
              </a:ext>
            </a:extLst>
          </p:cNvPr>
          <p:cNvSpPr txBox="1"/>
          <p:nvPr/>
        </p:nvSpPr>
        <p:spPr>
          <a:xfrm>
            <a:off x="64190" y="-7661"/>
            <a:ext cx="12191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 Rounded MT Bold" panose="020F0704030504030204" pitchFamily="34" charset="0"/>
              </a:rPr>
              <a:t>Any Industry Certification/  You Tube Videos/ Online </a:t>
            </a:r>
            <a:r>
              <a:rPr lang="en-GB" sz="1400" dirty="0" smtClean="0">
                <a:latin typeface="Arial Rounded MT Bold" panose="020F0704030504030204" pitchFamily="34" charset="0"/>
              </a:rPr>
              <a:t>Courses/e-Contents created / Moocs</a:t>
            </a:r>
            <a:r>
              <a:rPr lang="en-GB" sz="1400" dirty="0">
                <a:latin typeface="Arial Rounded MT Bold" panose="020F0704030504030204" pitchFamily="34" charset="0"/>
              </a:rPr>
              <a:t> </a:t>
            </a:r>
            <a:r>
              <a:rPr lang="en-GB" sz="1400" dirty="0" smtClean="0">
                <a:latin typeface="Arial Rounded MT Bold" panose="020F0704030504030204" pitchFamily="34" charset="0"/>
              </a:rPr>
              <a:t>Developed  </a:t>
            </a:r>
            <a:r>
              <a:rPr lang="en-GB" sz="1400" dirty="0">
                <a:latin typeface="Arial Rounded MT Bold" panose="020F0704030504030204" pitchFamily="34" charset="0"/>
              </a:rPr>
              <a:t>for students (Not more than 4)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9064481-912A-50E8-90DC-508D685ED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6276"/>
              </p:ext>
            </p:extLst>
          </p:nvPr>
        </p:nvGraphicFramePr>
        <p:xfrm>
          <a:off x="126976" y="2418939"/>
          <a:ext cx="12076960" cy="1102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031">
                  <a:extLst>
                    <a:ext uri="{9D8B030D-6E8A-4147-A177-3AD203B41FA5}">
                      <a16:colId xmlns:a16="http://schemas.microsoft.com/office/drawing/2014/main" val="827740587"/>
                    </a:ext>
                  </a:extLst>
                </a:gridCol>
                <a:gridCol w="5649960">
                  <a:extLst>
                    <a:ext uri="{9D8B030D-6E8A-4147-A177-3AD203B41FA5}">
                      <a16:colId xmlns:a16="http://schemas.microsoft.com/office/drawing/2014/main" val="2114655910"/>
                    </a:ext>
                  </a:extLst>
                </a:gridCol>
                <a:gridCol w="6046969">
                  <a:extLst>
                    <a:ext uri="{9D8B030D-6E8A-4147-A177-3AD203B41FA5}">
                      <a16:colId xmlns:a16="http://schemas.microsoft.com/office/drawing/2014/main" val="1656576866"/>
                    </a:ext>
                  </a:extLst>
                </a:gridCol>
              </a:tblGrid>
              <a:tr h="367371"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Granting Agency and Amount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564481"/>
                  </a:ext>
                </a:extLst>
              </a:tr>
              <a:tr h="367371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895747"/>
                  </a:ext>
                </a:extLst>
              </a:tr>
              <a:tr h="367371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78399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08E190C-A6BC-CE2B-99AA-7D53EC4AD8D3}"/>
              </a:ext>
            </a:extLst>
          </p:cNvPr>
          <p:cNvSpPr txBox="1"/>
          <p:nvPr/>
        </p:nvSpPr>
        <p:spPr>
          <a:xfrm>
            <a:off x="64190" y="2120747"/>
            <a:ext cx="11063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 Rounded MT Bold" panose="020F0704030504030204" pitchFamily="34" charset="0"/>
              </a:rPr>
              <a:t>Research Grants (Only include Project Research Grants)  (Not more than 2) / Consultancy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9AD318-15B9-74F2-A970-023D02D10ECF}"/>
              </a:ext>
            </a:extLst>
          </p:cNvPr>
          <p:cNvSpPr txBox="1"/>
          <p:nvPr/>
        </p:nvSpPr>
        <p:spPr>
          <a:xfrm>
            <a:off x="108646" y="4463524"/>
            <a:ext cx="12065023" cy="1892826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 Rounded MT Bold" panose="020F0704030504030204" pitchFamily="34" charset="0"/>
              </a:rPr>
              <a:t>Please mention your area of Specialization / Domain:</a:t>
            </a:r>
          </a:p>
          <a:p>
            <a:endParaRPr lang="en-GB" sz="100" dirty="0" smtClean="0">
              <a:latin typeface="Arial Rounded MT Bold" panose="020F0704030504030204" pitchFamily="34" charset="0"/>
            </a:endParaRPr>
          </a:p>
          <a:p>
            <a:endParaRPr lang="en-GB" sz="100" dirty="0">
              <a:latin typeface="Arial Rounded MT Bold" panose="020F0704030504030204" pitchFamily="34" charset="0"/>
            </a:endParaRPr>
          </a:p>
          <a:p>
            <a:endParaRPr lang="en-GB" sz="400" dirty="0">
              <a:latin typeface="Arial Rounded MT Bold" panose="020F0704030504030204" pitchFamily="34" charset="0"/>
            </a:endParaRPr>
          </a:p>
          <a:p>
            <a:r>
              <a:rPr lang="en-GB" sz="1600" dirty="0" smtClean="0">
                <a:latin typeface="Arial Rounded MT Bold" panose="020F0704030504030204" pitchFamily="34" charset="0"/>
              </a:rPr>
              <a:t>I </a:t>
            </a:r>
            <a:r>
              <a:rPr lang="en-GB" sz="1600" dirty="0">
                <a:latin typeface="Arial Rounded MT Bold" panose="020F0704030504030204" pitchFamily="34" charset="0"/>
              </a:rPr>
              <a:t>have </a:t>
            </a:r>
            <a:r>
              <a:rPr lang="en-GB" sz="1600" b="1" dirty="0">
                <a:latin typeface="Arial Rounded MT Bold" panose="020F0704030504030204" pitchFamily="34" charset="0"/>
              </a:rPr>
              <a:t>hands on knowledge of labs </a:t>
            </a:r>
            <a:r>
              <a:rPr lang="en-GB" sz="1600" dirty="0">
                <a:latin typeface="Arial Rounded MT Bold" panose="020F0704030504030204" pitchFamily="34" charset="0"/>
              </a:rPr>
              <a:t>and I can teach the following courses to UG Students with strong focus on lab work as per latest Industry standards: (Don’t write if you have only theoretical knowledge). </a:t>
            </a:r>
          </a:p>
          <a:p>
            <a:r>
              <a:rPr lang="en-GB" sz="1600" dirty="0" smtClean="0">
                <a:latin typeface="Arial Rounded MT Bold" panose="020F0704030504030204" pitchFamily="34" charset="0"/>
              </a:rPr>
              <a:t>1.                                               </a:t>
            </a:r>
            <a:endParaRPr lang="en-GB" sz="1600" dirty="0">
              <a:latin typeface="Arial Rounded MT Bold" panose="020F0704030504030204" pitchFamily="34" charset="0"/>
            </a:endParaRPr>
          </a:p>
          <a:p>
            <a:r>
              <a:rPr lang="en-GB" sz="1600" dirty="0" smtClean="0">
                <a:latin typeface="Arial Rounded MT Bold" panose="020F0704030504030204" pitchFamily="34" charset="0"/>
              </a:rPr>
              <a:t>2.                           </a:t>
            </a:r>
          </a:p>
          <a:p>
            <a:r>
              <a:rPr lang="en-US" sz="1600" b="1" dirty="0">
                <a:solidFill>
                  <a:srgbClr val="7030A0"/>
                </a:solidFill>
                <a:latin typeface="Arial Rounded MT Bold" panose="020F0704030504030204" pitchFamily="34" charset="0"/>
              </a:rPr>
              <a:t>Why I am the Right Candidate for this position in KIET. Give top 1 highlight of your credential or  personality.</a:t>
            </a:r>
          </a:p>
          <a:p>
            <a:r>
              <a:rPr lang="en-US" sz="1600" b="1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1</a:t>
            </a:r>
            <a:endParaRPr lang="en-US" sz="1600" b="1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8E190C-A6BC-CE2B-99AA-7D53EC4AD8D3}"/>
              </a:ext>
            </a:extLst>
          </p:cNvPr>
          <p:cNvSpPr txBox="1"/>
          <p:nvPr/>
        </p:nvSpPr>
        <p:spPr>
          <a:xfrm>
            <a:off x="127677" y="3886812"/>
            <a:ext cx="12064323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 Rounded MT Bold" panose="020F0704030504030204" pitchFamily="34" charset="0"/>
              </a:rPr>
              <a:t>Awards/ Fellowship:  1. International:                                                   2. National:</a:t>
            </a:r>
            <a:endParaRPr lang="en-GB" sz="16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65E6B1E-A3EB-BD2A-4DC1-E73019ECDB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892406"/>
              </p:ext>
            </p:extLst>
          </p:nvPr>
        </p:nvGraphicFramePr>
        <p:xfrm>
          <a:off x="108646" y="277641"/>
          <a:ext cx="12083353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548">
                  <a:extLst>
                    <a:ext uri="{9D8B030D-6E8A-4147-A177-3AD203B41FA5}">
                      <a16:colId xmlns:a16="http://schemas.microsoft.com/office/drawing/2014/main" val="827740587"/>
                    </a:ext>
                  </a:extLst>
                </a:gridCol>
                <a:gridCol w="5661819">
                  <a:extLst>
                    <a:ext uri="{9D8B030D-6E8A-4147-A177-3AD203B41FA5}">
                      <a16:colId xmlns:a16="http://schemas.microsoft.com/office/drawing/2014/main" val="2114655910"/>
                    </a:ext>
                  </a:extLst>
                </a:gridCol>
                <a:gridCol w="6031986">
                  <a:extLst>
                    <a:ext uri="{9D8B030D-6E8A-4147-A177-3AD203B41FA5}">
                      <a16:colId xmlns:a16="http://schemas.microsoft.com/office/drawing/2014/main" val="1656576866"/>
                    </a:ext>
                  </a:extLst>
                </a:gridCol>
              </a:tblGrid>
              <a:tr h="364189"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Link/ Industry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564481"/>
                  </a:ext>
                </a:extLst>
              </a:tr>
              <a:tr h="364189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895747"/>
                  </a:ext>
                </a:extLst>
              </a:tr>
              <a:tr h="364189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783996"/>
                  </a:ext>
                </a:extLst>
              </a:tr>
              <a:tr h="364189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951515"/>
                  </a:ext>
                </a:extLst>
              </a:tr>
              <a:tr h="364189"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 Rounded MT Bold" panose="020F070403050403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8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242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46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5F7A3B-D506-81C8-8B36-2CC4B119F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F7F384A4-150D-100C-3009-EFB0C8A90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595339"/>
              </p:ext>
            </p:extLst>
          </p:nvPr>
        </p:nvGraphicFramePr>
        <p:xfrm>
          <a:off x="0" y="611470"/>
          <a:ext cx="12192001" cy="28346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7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690">
                  <a:extLst>
                    <a:ext uri="{9D8B030D-6E8A-4147-A177-3AD203B41FA5}">
                      <a16:colId xmlns:a16="http://schemas.microsoft.com/office/drawing/2014/main" val="936702123"/>
                    </a:ext>
                  </a:extLst>
                </a:gridCol>
                <a:gridCol w="2897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4604">
                  <a:extLst>
                    <a:ext uri="{9D8B030D-6E8A-4147-A177-3AD203B41FA5}">
                      <a16:colId xmlns:a16="http://schemas.microsoft.com/office/drawing/2014/main" val="2835144110"/>
                    </a:ext>
                  </a:extLst>
                </a:gridCol>
                <a:gridCol w="1408261">
                  <a:extLst>
                    <a:ext uri="{9D8B030D-6E8A-4147-A177-3AD203B41FA5}">
                      <a16:colId xmlns:a16="http://schemas.microsoft.com/office/drawing/2014/main" val="1144304571"/>
                    </a:ext>
                  </a:extLst>
                </a:gridCol>
                <a:gridCol w="782720">
                  <a:extLst>
                    <a:ext uri="{9D8B030D-6E8A-4147-A177-3AD203B41FA5}">
                      <a16:colId xmlns:a16="http://schemas.microsoft.com/office/drawing/2014/main" val="3599761423"/>
                    </a:ext>
                  </a:extLst>
                </a:gridCol>
                <a:gridCol w="700866">
                  <a:extLst>
                    <a:ext uri="{9D8B030D-6E8A-4147-A177-3AD203B41FA5}">
                      <a16:colId xmlns:a16="http://schemas.microsoft.com/office/drawing/2014/main" val="3147292373"/>
                    </a:ext>
                  </a:extLst>
                </a:gridCol>
              </a:tblGrid>
              <a:tr h="127338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cs typeface="Times New Roman" panose="02020603050405020304" pitchFamily="18" charset="0"/>
                        </a:rPr>
                        <a:t>Sl. </a:t>
                      </a:r>
                      <a:endParaRPr lang="en-IN" sz="1200" dirty="0">
                        <a:solidFill>
                          <a:srgbClr val="00B05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 of paper (In the Order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SCI/SSCI/AHCI)</a:t>
                      </a: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Journal Name</a:t>
                      </a: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</a:t>
                      </a: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Author names, DOI </a:t>
                      </a:r>
                      <a:endParaRPr lang="en-IN" sz="1200" dirty="0">
                        <a:solidFill>
                          <a:schemeClr val="tx1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u="none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 this journal available in this link in (SCI,AHCI, SSCI)</a:t>
                      </a:r>
                      <a:endParaRPr lang="en-IN" sz="1200" u="none" dirty="0">
                        <a:solidFill>
                          <a:srgbClr val="00B05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  <a:hlinkClick r:id="rId2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https://mjl.clarivate.com/search-results</a:t>
                      </a: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(Yes/No)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Don’t include ESCI</a:t>
                      </a: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 Factor as per attached file </a:t>
                      </a: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Percentile as per attached file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1200" dirty="0">
                        <a:solidFill>
                          <a:srgbClr val="00B05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dirty="0">
                          <a:solidFill>
                            <a:srgbClr val="00B05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Author Position</a:t>
                      </a: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41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/>
                        <a:buNone/>
                        <a:tabLst/>
                        <a:defRPr/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190755"/>
                  </a:ext>
                </a:extLst>
              </a:tr>
              <a:tr h="51541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70C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934968"/>
                  </a:ext>
                </a:extLst>
              </a:tr>
              <a:tr h="51541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IN" sz="1200" b="1" dirty="0">
                          <a:solidFill>
                            <a:srgbClr val="0070C0"/>
                          </a:solidFill>
                          <a:effectLst/>
                          <a:latin typeface="Arial Rounded MT Bold" panose="020F07040305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altLang="en-US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IN" sz="1200" b="1" dirty="0">
                        <a:solidFill>
                          <a:srgbClr val="0070C0"/>
                        </a:solidFill>
                        <a:effectLst/>
                        <a:latin typeface="Arial Rounded MT Bold" panose="020F07040305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15727"/>
                  </a:ext>
                </a:extLst>
              </a:tr>
            </a:tbl>
          </a:graphicData>
        </a:graphic>
      </p:graphicFrame>
      <p:sp>
        <p:nvSpPr>
          <p:cNvPr id="7" name="Title 4">
            <a:extLst>
              <a:ext uri="{FF2B5EF4-FFF2-40B4-BE49-F238E27FC236}">
                <a16:creationId xmlns:a16="http://schemas.microsoft.com/office/drawing/2014/main" id="{7FFA9B4C-C4F6-90B7-1EDC-21E88B887286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8208336" cy="611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Rounded MT Bold" panose="020F0704030504030204" pitchFamily="34" charset="0"/>
                <a:cs typeface="Times New Roman" panose="02020603050405020304" pitchFamily="18" charset="0"/>
              </a:rPr>
              <a:t>Write all Your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Rounded MT Bold" panose="020F07040305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SCI/SSCI/AHCI publications  (Use Extra Slides as required)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Rounded MT Bold" panose="020F07040305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" y="3311991"/>
            <a:ext cx="11353800" cy="74558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dirty="0" smtClean="0"/>
              <a:t>(extra rows and slides can be added if required…)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32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561</Words>
  <Application>Microsoft Office PowerPoint</Application>
  <PresentationFormat>Widescreen</PresentationFormat>
  <Paragraphs>121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Shilpi</dc:creator>
  <cp:lastModifiedBy>HR</cp:lastModifiedBy>
  <cp:revision>116</cp:revision>
  <cp:lastPrinted>2026-01-19T10:09:59Z</cp:lastPrinted>
  <dcterms:created xsi:type="dcterms:W3CDTF">2025-03-18T10:58:32Z</dcterms:created>
  <dcterms:modified xsi:type="dcterms:W3CDTF">2026-01-20T11:34:07Z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A7CC2B040E1242BCA8ECC8C411552075_11</vt:lpwstr>
  </property>
  <property fmtid="{D5CDD505-2E9C-101B-9397-08002B2CF9AE}" pid="3" name="KSOProductBuildVer">
    <vt:lpwstr>1033-12.2.0.20326</vt:lpwstr>
  </property>
</Properties>
</file>